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108"/>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06F47E0-6C94-4DDA-BF64-2E6F29DD4BF3}" type="datetimeFigureOut">
              <a:rPr lang="en-GB" smtClean="0"/>
              <a:t>05/02/2022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418917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6F47E0-6C94-4DDA-BF64-2E6F29DD4BF3}" type="datetimeFigureOut">
              <a:rPr lang="en-GB" smtClean="0"/>
              <a:t>05/02/2022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391562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6F47E0-6C94-4DDA-BF64-2E6F29DD4BF3}" type="datetimeFigureOut">
              <a:rPr lang="en-GB" smtClean="0"/>
              <a:t>05/02/2022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357409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06F47E0-6C94-4DDA-BF64-2E6F29DD4BF3}" type="datetimeFigureOut">
              <a:rPr lang="en-GB" smtClean="0"/>
              <a:t>05/02/2022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289592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6F47E0-6C94-4DDA-BF64-2E6F29DD4BF3}" type="datetimeFigureOut">
              <a:rPr lang="en-GB" smtClean="0"/>
              <a:t>05/02/2022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1119051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06F47E0-6C94-4DDA-BF64-2E6F29DD4BF3}" type="datetimeFigureOut">
              <a:rPr lang="en-GB" smtClean="0"/>
              <a:t>05/02/2022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299467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06F47E0-6C94-4DDA-BF64-2E6F29DD4BF3}" type="datetimeFigureOut">
              <a:rPr lang="en-GB" smtClean="0"/>
              <a:t>05/02/2022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221955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06F47E0-6C94-4DDA-BF64-2E6F29DD4BF3}" type="datetimeFigureOut">
              <a:rPr lang="en-GB" smtClean="0"/>
              <a:t>05/02/2022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2672191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6F47E0-6C94-4DDA-BF64-2E6F29DD4BF3}" type="datetimeFigureOut">
              <a:rPr lang="en-GB" smtClean="0"/>
              <a:t>05/02/2022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72090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6F47E0-6C94-4DDA-BF64-2E6F29DD4BF3}" type="datetimeFigureOut">
              <a:rPr lang="en-GB" smtClean="0"/>
              <a:t>05/02/2022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407330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6F47E0-6C94-4DDA-BF64-2E6F29DD4BF3}" type="datetimeFigureOut">
              <a:rPr lang="en-GB" smtClean="0"/>
              <a:t>05/02/2022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638979-C9B4-4452-9791-DA7EA325960F}" type="slidenum">
              <a:rPr lang="en-GB" smtClean="0"/>
              <a:t>‹#›</a:t>
            </a:fld>
            <a:endParaRPr lang="en-GB"/>
          </a:p>
        </p:txBody>
      </p:sp>
    </p:spTree>
    <p:extLst>
      <p:ext uri="{BB962C8B-B14F-4D97-AF65-F5344CB8AC3E}">
        <p14:creationId xmlns:p14="http://schemas.microsoft.com/office/powerpoint/2010/main" val="860920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F47E0-6C94-4DDA-BF64-2E6F29DD4BF3}" type="datetimeFigureOut">
              <a:rPr lang="en-GB" smtClean="0"/>
              <a:t>05/02/2022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38979-C9B4-4452-9791-DA7EA325960F}" type="slidenum">
              <a:rPr lang="en-GB" smtClean="0"/>
              <a:t>‹#›</a:t>
            </a:fld>
            <a:endParaRPr lang="en-GB"/>
          </a:p>
        </p:txBody>
      </p:sp>
    </p:spTree>
    <p:extLst>
      <p:ext uri="{BB962C8B-B14F-4D97-AF65-F5344CB8AC3E}">
        <p14:creationId xmlns:p14="http://schemas.microsoft.com/office/powerpoint/2010/main" val="3207174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949" y="1122363"/>
            <a:ext cx="10711543" cy="2387600"/>
          </a:xfrm>
        </p:spPr>
        <p:txBody>
          <a:bodyPr/>
          <a:lstStyle/>
          <a:p>
            <a:r>
              <a:rPr lang="en-GB" dirty="0" smtClean="0">
                <a:solidFill>
                  <a:srgbClr val="FF0000"/>
                </a:solidFill>
              </a:rPr>
              <a:t>Objectives of this Presentation</a:t>
            </a:r>
            <a:endParaRPr lang="en-GB" dirty="0">
              <a:solidFill>
                <a:srgbClr val="FF0000"/>
              </a:solidFill>
            </a:endParaRPr>
          </a:p>
        </p:txBody>
      </p:sp>
      <p:sp>
        <p:nvSpPr>
          <p:cNvPr id="3" name="Subtitle 2"/>
          <p:cNvSpPr>
            <a:spLocks noGrp="1"/>
          </p:cNvSpPr>
          <p:nvPr>
            <p:ph type="subTitle" idx="1"/>
          </p:nvPr>
        </p:nvSpPr>
        <p:spPr>
          <a:xfrm>
            <a:off x="548640" y="3602038"/>
            <a:ext cx="10119360" cy="2824888"/>
          </a:xfrm>
        </p:spPr>
        <p:txBody>
          <a:bodyPr>
            <a:normAutofit/>
          </a:bodyPr>
          <a:lstStyle/>
          <a:p>
            <a:endParaRPr lang="en-GB" dirty="0"/>
          </a:p>
          <a:p>
            <a:r>
              <a:rPr lang="en-GB" dirty="0"/>
              <a:t>• Identify the elements necessary for a fire</a:t>
            </a:r>
            <a:r>
              <a:rPr lang="en-GB" dirty="0" smtClean="0"/>
              <a:t>.</a:t>
            </a:r>
          </a:p>
          <a:p>
            <a:pPr marL="342900" indent="-342900">
              <a:buFont typeface="Arial" panose="020B0604020202020204" pitchFamily="34" charset="0"/>
              <a:buChar char="•"/>
            </a:pPr>
            <a:r>
              <a:rPr lang="en-GB" dirty="0" smtClean="0"/>
              <a:t>Know “WHAT TO DO” in the event if a fire.</a:t>
            </a:r>
            <a:endParaRPr lang="en-GB" dirty="0"/>
          </a:p>
          <a:p>
            <a:r>
              <a:rPr lang="en-GB" dirty="0"/>
              <a:t>• Demonstrate how to use a fire </a:t>
            </a:r>
            <a:r>
              <a:rPr lang="en-GB" dirty="0" smtClean="0"/>
              <a:t>extinguisher. </a:t>
            </a:r>
          </a:p>
          <a:p>
            <a:pPr marL="342900" indent="-342900">
              <a:buFont typeface="Arial" panose="020B0604020202020204" pitchFamily="34" charset="0"/>
              <a:buChar char="•"/>
            </a:pPr>
            <a:r>
              <a:rPr lang="en-GB" dirty="0" smtClean="0"/>
              <a:t>Know how to Extinguish a Fire  </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361600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When using a fire extinguisher: </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GB" dirty="0" smtClean="0"/>
              <a:t>Always stand with an exit at your back. </a:t>
            </a:r>
          </a:p>
          <a:p>
            <a:r>
              <a:rPr lang="en-GB" dirty="0" smtClean="0"/>
              <a:t>Stand </a:t>
            </a:r>
            <a:r>
              <a:rPr lang="en-GB" dirty="0"/>
              <a:t>several feet away from the fire, moving closer once the fire starts to diminish. </a:t>
            </a:r>
          </a:p>
          <a:p>
            <a:r>
              <a:rPr lang="en-GB" dirty="0" smtClean="0"/>
              <a:t> </a:t>
            </a:r>
            <a:r>
              <a:rPr lang="en-GB" dirty="0"/>
              <a:t>Use a slow, sweeping motion and aim the fire extinguisher nozzle at the base of the fire. </a:t>
            </a:r>
          </a:p>
          <a:p>
            <a:r>
              <a:rPr lang="en-GB" dirty="0" smtClean="0"/>
              <a:t> </a:t>
            </a:r>
            <a:r>
              <a:rPr lang="en-GB" dirty="0"/>
              <a:t>If possible, use a "buddy system" to have someone back you up or to call for help if something goes wrong. </a:t>
            </a:r>
          </a:p>
          <a:p>
            <a:endParaRPr lang="en-GB" dirty="0"/>
          </a:p>
          <a:p>
            <a:r>
              <a:rPr lang="en-GB" dirty="0" smtClean="0"/>
              <a:t>Be </a:t>
            </a:r>
            <a:r>
              <a:rPr lang="en-GB" dirty="0"/>
              <a:t>sure to watch the area for a while to ensure the fire does not re-ignite.</a:t>
            </a:r>
          </a:p>
        </p:txBody>
      </p:sp>
    </p:spTree>
    <p:extLst>
      <p:ext uri="{BB962C8B-B14F-4D97-AF65-F5344CB8AC3E}">
        <p14:creationId xmlns:p14="http://schemas.microsoft.com/office/powerpoint/2010/main" val="281473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Fire Safety Rules</a:t>
            </a:r>
            <a:endParaRPr lang="en-GB" dirty="0">
              <a:solidFill>
                <a:srgbClr val="FF0000"/>
              </a:solidFill>
            </a:endParaRPr>
          </a:p>
        </p:txBody>
      </p:sp>
      <p:sp>
        <p:nvSpPr>
          <p:cNvPr id="3" name="Content Placeholder 2"/>
          <p:cNvSpPr>
            <a:spLocks noGrp="1"/>
          </p:cNvSpPr>
          <p:nvPr>
            <p:ph idx="1"/>
          </p:nvPr>
        </p:nvSpPr>
        <p:spPr>
          <a:xfrm>
            <a:off x="707571" y="1449977"/>
            <a:ext cx="10515600" cy="4935992"/>
          </a:xfrm>
        </p:spPr>
        <p:txBody>
          <a:bodyPr>
            <a:normAutofit fontScale="32500" lnSpcReduction="20000"/>
          </a:bodyPr>
          <a:lstStyle/>
          <a:p>
            <a:endParaRPr lang="en-GB" dirty="0"/>
          </a:p>
          <a:p>
            <a:r>
              <a:rPr lang="en-GB" sz="5100" b="1" dirty="0"/>
              <a:t>Always have two ways to exit the fire area. </a:t>
            </a:r>
            <a:r>
              <a:rPr lang="en-GB" sz="5100" dirty="0"/>
              <a:t>Fires spread much faster than you might think. Always have a backup escape plan in case your main escape route becomes blocked. </a:t>
            </a:r>
          </a:p>
          <a:p>
            <a:r>
              <a:rPr lang="en-GB" sz="5100" dirty="0" smtClean="0"/>
              <a:t> </a:t>
            </a:r>
            <a:r>
              <a:rPr lang="en-GB" sz="5100" b="1" dirty="0"/>
              <a:t>Look at the door. </a:t>
            </a:r>
            <a:r>
              <a:rPr lang="en-GB" sz="5100" dirty="0"/>
              <a:t>If air is being sucked under the door or smoke is coming out the top of the door, do not touch the door. </a:t>
            </a:r>
          </a:p>
          <a:p>
            <a:r>
              <a:rPr lang="en-GB" sz="5100" dirty="0" smtClean="0"/>
              <a:t> </a:t>
            </a:r>
            <a:r>
              <a:rPr lang="en-GB" sz="5100" b="1" dirty="0"/>
              <a:t>Feel closed doors with the back of the hand, working from the bottom of the door up. </a:t>
            </a:r>
            <a:r>
              <a:rPr lang="en-GB" sz="5100" dirty="0"/>
              <a:t>Do not touch the door handle before feeling the door. If the door is hot, there is fire behind it. Do not enter! Opening the door will feed additional oxygen to the fire. </a:t>
            </a:r>
          </a:p>
          <a:p>
            <a:r>
              <a:rPr lang="en-GB" sz="5100" dirty="0" smtClean="0"/>
              <a:t> </a:t>
            </a:r>
            <a:r>
              <a:rPr lang="en-GB" sz="5100" b="1" dirty="0"/>
              <a:t>Confine the fire</a:t>
            </a:r>
            <a:r>
              <a:rPr lang="en-GB" sz="5100" dirty="0"/>
              <a:t>, whenever possible, by closing doors and keeping them closed. </a:t>
            </a:r>
          </a:p>
          <a:p>
            <a:r>
              <a:rPr lang="en-GB" sz="5100" dirty="0" smtClean="0"/>
              <a:t> </a:t>
            </a:r>
            <a:r>
              <a:rPr lang="en-GB" sz="5100" b="1" dirty="0"/>
              <a:t>Stay low to the ground. </a:t>
            </a:r>
            <a:r>
              <a:rPr lang="en-GB" sz="5100" dirty="0"/>
              <a:t>Smoke will naturally rise. Keeping low to the ground will provide you with fresher air to breathe. </a:t>
            </a:r>
          </a:p>
          <a:p>
            <a:r>
              <a:rPr lang="en-GB" sz="5100" dirty="0" smtClean="0"/>
              <a:t> </a:t>
            </a:r>
            <a:r>
              <a:rPr lang="en-GB" sz="5100" b="1" dirty="0"/>
              <a:t>Don’t get too close. Stay near the outer range of your extinguisher. </a:t>
            </a:r>
            <a:r>
              <a:rPr lang="en-GB" sz="5100" dirty="0"/>
              <a:t>If you feel the heat, you are too close. </a:t>
            </a:r>
          </a:p>
          <a:p>
            <a:r>
              <a:rPr lang="en-GB" sz="5100" dirty="0" smtClean="0"/>
              <a:t> </a:t>
            </a:r>
            <a:r>
              <a:rPr lang="en-GB" sz="5100" b="1" dirty="0"/>
              <a:t>Never turn your back on a fire when backing out. </a:t>
            </a:r>
            <a:endParaRPr lang="en-GB" sz="5100" dirty="0"/>
          </a:p>
          <a:p>
            <a:r>
              <a:rPr lang="en-GB" sz="5100" dirty="0" smtClean="0"/>
              <a:t> </a:t>
            </a:r>
            <a:r>
              <a:rPr lang="en-GB" sz="5100" b="1" dirty="0"/>
              <a:t>When you have extinguished the fire, carefully check to be sure that it is out, and stays out. </a:t>
            </a:r>
            <a:r>
              <a:rPr lang="en-GB" sz="5100" dirty="0"/>
              <a:t>Sometimes, what you don’t do when suppressing fires is as important as what you should do. </a:t>
            </a:r>
          </a:p>
          <a:p>
            <a:r>
              <a:rPr lang="en-GB" sz="5100" dirty="0" smtClean="0"/>
              <a:t> </a:t>
            </a:r>
            <a:r>
              <a:rPr lang="en-GB" sz="5100" b="1" dirty="0"/>
              <a:t>Don’t forget that your personal safety is your first priority. </a:t>
            </a:r>
            <a:r>
              <a:rPr lang="en-GB" sz="5100" dirty="0"/>
              <a:t>Don’t put it at risk. </a:t>
            </a:r>
          </a:p>
          <a:p>
            <a:r>
              <a:rPr lang="en-GB" sz="5100" dirty="0" smtClean="0"/>
              <a:t> </a:t>
            </a:r>
            <a:r>
              <a:rPr lang="en-GB" sz="5100" b="1" dirty="0"/>
              <a:t>Don’t try to suppress a large fire. </a:t>
            </a:r>
            <a:r>
              <a:rPr lang="en-GB" sz="5100" dirty="0"/>
              <a:t>If you can’t put out the fire in </a:t>
            </a:r>
            <a:r>
              <a:rPr lang="en-GB" sz="5100" b="1" dirty="0"/>
              <a:t>5 seconds </a:t>
            </a:r>
            <a:r>
              <a:rPr lang="en-GB" sz="5100" dirty="0"/>
              <a:t>or less, the fire it too large. Get out. </a:t>
            </a:r>
          </a:p>
          <a:p>
            <a:r>
              <a:rPr lang="en-GB" sz="5100" dirty="0" smtClean="0"/>
              <a:t> </a:t>
            </a:r>
            <a:r>
              <a:rPr lang="en-GB" sz="5100" b="1" dirty="0"/>
              <a:t>Don’t enter smoke-filled areas. </a:t>
            </a:r>
            <a:r>
              <a:rPr lang="en-GB" sz="5100" dirty="0"/>
              <a:t>Suppressing fires in smoke-filled areas requires equipment other than a portable fire extinguisher. </a:t>
            </a:r>
          </a:p>
          <a:p>
            <a:endParaRPr lang="en-GB" dirty="0"/>
          </a:p>
        </p:txBody>
      </p:sp>
    </p:spTree>
    <p:extLst>
      <p:ext uri="{BB962C8B-B14F-4D97-AF65-F5344CB8AC3E}">
        <p14:creationId xmlns:p14="http://schemas.microsoft.com/office/powerpoint/2010/main" val="1118953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Elements Necessary for a Fire to exist.</a:t>
            </a:r>
            <a:endParaRPr lang="en-GB"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0" indent="0">
              <a:buNone/>
            </a:pPr>
            <a:endParaRPr lang="en-GB" dirty="0"/>
          </a:p>
          <a:p>
            <a:r>
              <a:rPr lang="en-GB" b="1" dirty="0">
                <a:solidFill>
                  <a:srgbClr val="FF0000"/>
                </a:solidFill>
              </a:rPr>
              <a:t>Heat: </a:t>
            </a:r>
            <a:r>
              <a:rPr lang="en-GB" dirty="0"/>
              <a:t>Heat is required to elevate the temperature of a material to its ignition point. Sources of heat include matches, stoves, sparks, etc. </a:t>
            </a:r>
          </a:p>
          <a:p>
            <a:r>
              <a:rPr lang="en-GB" dirty="0" smtClean="0"/>
              <a:t> </a:t>
            </a:r>
            <a:r>
              <a:rPr lang="en-GB" b="1" dirty="0">
                <a:solidFill>
                  <a:srgbClr val="FF0000"/>
                </a:solidFill>
              </a:rPr>
              <a:t>Fuel: </a:t>
            </a:r>
            <a:r>
              <a:rPr lang="en-GB" dirty="0"/>
              <a:t>The fuel for a fire may be a solid (e.g., coal, wood, paper, cloth, hay, etc.), liquid (e.g., gasoline, kerosene, alcohol, paint, cooking oil, etc.), or gas (e.g., propane, natural gas, butane, etc.). The type and quantity of the fuel will determine which method should be used to extinguish the fire. </a:t>
            </a:r>
          </a:p>
          <a:p>
            <a:r>
              <a:rPr lang="en-GB" dirty="0" smtClean="0"/>
              <a:t> </a:t>
            </a:r>
            <a:r>
              <a:rPr lang="en-GB" b="1" dirty="0">
                <a:solidFill>
                  <a:srgbClr val="FF0000"/>
                </a:solidFill>
              </a:rPr>
              <a:t>Oxygen: </a:t>
            </a:r>
            <a:r>
              <a:rPr lang="en-GB" dirty="0"/>
              <a:t>Most fires will burn vigorously in any atmosphere of at least 20 percent oxygen. Without oxygen, most fuels could be heated until entirely vaporized, yet would not burn. </a:t>
            </a:r>
          </a:p>
          <a:p>
            <a:endParaRPr lang="en-GB" dirty="0"/>
          </a:p>
          <a:p>
            <a:r>
              <a:rPr lang="en-GB" dirty="0" smtClean="0"/>
              <a:t> </a:t>
            </a:r>
            <a:r>
              <a:rPr lang="en-GB" b="1" u="sng" dirty="0"/>
              <a:t>Note</a:t>
            </a:r>
            <a:r>
              <a:rPr lang="en-GB" dirty="0"/>
              <a:t> that these three elements, called the “fire triangle,” create a chemical exothermic reaction, which is fire. </a:t>
            </a:r>
            <a:r>
              <a:rPr lang="en-GB" b="1" dirty="0"/>
              <a:t>Ask participants to find sources of heat and fuel in the meeting room or building.</a:t>
            </a:r>
            <a:endParaRPr lang="en-GB" dirty="0"/>
          </a:p>
          <a:p>
            <a:endParaRPr lang="en-GB" dirty="0"/>
          </a:p>
        </p:txBody>
      </p:sp>
    </p:spTree>
    <p:extLst>
      <p:ext uri="{BB962C8B-B14F-4D97-AF65-F5344CB8AC3E}">
        <p14:creationId xmlns:p14="http://schemas.microsoft.com/office/powerpoint/2010/main" val="2659013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The Fire Triangle  </a:t>
            </a:r>
            <a:endParaRPr lang="en-GB" dirty="0">
              <a:solidFill>
                <a:srgbClr val="FF0000"/>
              </a:solidFill>
            </a:endParaRPr>
          </a:p>
        </p:txBody>
      </p:sp>
      <p:sp>
        <p:nvSpPr>
          <p:cNvPr id="3" name="Content Placeholder 2"/>
          <p:cNvSpPr>
            <a:spLocks noGrp="1"/>
          </p:cNvSpPr>
          <p:nvPr>
            <p:ph idx="1"/>
          </p:nvPr>
        </p:nvSpPr>
        <p:spPr>
          <a:xfrm>
            <a:off x="838200" y="1499054"/>
            <a:ext cx="6790509" cy="4351338"/>
          </a:xfrm>
        </p:spPr>
        <p:txBody>
          <a:bodyPr>
            <a:normAutofit fontScale="62500" lnSpcReduction="20000"/>
          </a:bodyPr>
          <a:lstStyle/>
          <a:p>
            <a:r>
              <a:rPr lang="en-GB" b="1" dirty="0"/>
              <a:t>Fire Triangle </a:t>
            </a:r>
            <a:endParaRPr lang="en-GB" dirty="0"/>
          </a:p>
          <a:p>
            <a:r>
              <a:rPr lang="en-GB" dirty="0"/>
              <a:t>Fire requires the following three elements to exist: </a:t>
            </a:r>
          </a:p>
          <a:p>
            <a:r>
              <a:rPr lang="en-GB" dirty="0"/>
              <a:t>• </a:t>
            </a:r>
            <a:r>
              <a:rPr lang="en-GB" b="1" dirty="0"/>
              <a:t>Heat: </a:t>
            </a:r>
            <a:r>
              <a:rPr lang="en-GB" dirty="0"/>
              <a:t>Heat is required to elevate the temperature of a material to its ignition point. Sources of heat include matches, stoves, sparks, etc. </a:t>
            </a:r>
          </a:p>
          <a:p>
            <a:r>
              <a:rPr lang="en-GB" dirty="0"/>
              <a:t>• </a:t>
            </a:r>
            <a:r>
              <a:rPr lang="en-GB" b="1" dirty="0"/>
              <a:t>Fuel: </a:t>
            </a:r>
            <a:r>
              <a:rPr lang="en-GB" dirty="0"/>
              <a:t>The fuel for a fire may be a solid (e.g., coal, wood, paper, cloth, hay, etc.), liquid (e.g., gasoline, kerosene, alcohol, paint, cooking oil, etc.), or gas (e.g., propane, natural gas, butane, etc.). The type and quantity of the fuel will determine which method should be used to extinguish the fire. </a:t>
            </a:r>
          </a:p>
          <a:p>
            <a:r>
              <a:rPr lang="en-GB" dirty="0"/>
              <a:t>• </a:t>
            </a:r>
            <a:r>
              <a:rPr lang="en-GB" b="1" dirty="0"/>
              <a:t>Oxygen: </a:t>
            </a:r>
            <a:r>
              <a:rPr lang="en-GB" dirty="0"/>
              <a:t>Most fires will burn vigorously in any atmosphere of at least 20 percent oxygen. Without oxygen, most fuels could be heated until entirely vaporized, yet would not burn. </a:t>
            </a:r>
          </a:p>
          <a:p>
            <a:endParaRPr lang="en-GB" dirty="0"/>
          </a:p>
          <a:p>
            <a:r>
              <a:rPr lang="en-GB" dirty="0"/>
              <a:t>These three elements, called the “fire triangle,” create a chemical exothermic reaction, which is fire. </a:t>
            </a:r>
          </a:p>
        </p:txBody>
      </p:sp>
      <p:pic>
        <p:nvPicPr>
          <p:cNvPr id="4" name="Picture 3"/>
          <p:cNvPicPr>
            <a:picLocks noChangeAspect="1"/>
          </p:cNvPicPr>
          <p:nvPr/>
        </p:nvPicPr>
        <p:blipFill>
          <a:blip r:embed="rId2"/>
          <a:stretch>
            <a:fillRect/>
          </a:stretch>
        </p:blipFill>
        <p:spPr>
          <a:xfrm>
            <a:off x="7853384" y="1499054"/>
            <a:ext cx="4430056" cy="3819516"/>
          </a:xfrm>
          <a:prstGeom prst="rect">
            <a:avLst/>
          </a:prstGeom>
        </p:spPr>
      </p:pic>
    </p:spTree>
    <p:extLst>
      <p:ext uri="{BB962C8B-B14F-4D97-AF65-F5344CB8AC3E}">
        <p14:creationId xmlns:p14="http://schemas.microsoft.com/office/powerpoint/2010/main" val="37748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Classes of Fire</a:t>
            </a:r>
            <a:endParaRPr lang="en-GB"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GB" dirty="0"/>
          </a:p>
          <a:p>
            <a:r>
              <a:rPr lang="en-GB" dirty="0"/>
              <a:t>Knowing the type of fuel helps determine what kind of fire extinguisher to use and how to use it. There are five common classes of fires: </a:t>
            </a:r>
            <a:r>
              <a:rPr lang="en-GB" b="1" dirty="0"/>
              <a:t>Fire Class </a:t>
            </a:r>
            <a:r>
              <a:rPr lang="en-GB" dirty="0"/>
              <a:t>	Fuel 	</a:t>
            </a:r>
          </a:p>
          <a:p>
            <a:r>
              <a:rPr lang="en-GB" b="1" dirty="0"/>
              <a:t>A </a:t>
            </a:r>
            <a:r>
              <a:rPr lang="en-GB" dirty="0"/>
              <a:t>	Ordinary combustibles such as paper, cloth, wood, rubber, and many plastics 	</a:t>
            </a:r>
          </a:p>
          <a:p>
            <a:r>
              <a:rPr lang="en-GB" b="1" dirty="0"/>
              <a:t>B </a:t>
            </a:r>
            <a:r>
              <a:rPr lang="en-GB" dirty="0"/>
              <a:t>	Flammable liquids (e.g., oils, gasoline) and combustible liquids (e.g., charcoal lighter fluid, kerosene) 	</a:t>
            </a:r>
          </a:p>
          <a:p>
            <a:r>
              <a:rPr lang="en-GB" b="1" dirty="0"/>
              <a:t>C </a:t>
            </a:r>
            <a:r>
              <a:rPr lang="en-GB" dirty="0"/>
              <a:t>	Energized electrical equipment (e.g., wiring, motors) – when the electricity is turned off, the fire becomes a Class A fire 	</a:t>
            </a:r>
          </a:p>
          <a:p>
            <a:r>
              <a:rPr lang="en-GB" b="1" dirty="0"/>
              <a:t>D </a:t>
            </a:r>
            <a:r>
              <a:rPr lang="en-GB" dirty="0"/>
              <a:t>	Combustible metals (e.g., </a:t>
            </a:r>
            <a:r>
              <a:rPr lang="en-GB" dirty="0" err="1"/>
              <a:t>aluminum</a:t>
            </a:r>
            <a:r>
              <a:rPr lang="en-GB" dirty="0"/>
              <a:t>, magnesium, titanium) 	</a:t>
            </a:r>
          </a:p>
          <a:p>
            <a:r>
              <a:rPr lang="en-GB" b="1" dirty="0" smtClean="0"/>
              <a:t>F/K </a:t>
            </a:r>
            <a:r>
              <a:rPr lang="en-GB" dirty="0"/>
              <a:t>	Vegetable oils, animal oils, or fats in cooking appliances 	</a:t>
            </a:r>
          </a:p>
          <a:p>
            <a:endParaRPr lang="en-GB" dirty="0"/>
          </a:p>
        </p:txBody>
      </p:sp>
    </p:spTree>
    <p:extLst>
      <p:ext uri="{BB962C8B-B14F-4D97-AF65-F5344CB8AC3E}">
        <p14:creationId xmlns:p14="http://schemas.microsoft.com/office/powerpoint/2010/main" val="336691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Classes of Fire</a:t>
            </a:r>
            <a:endParaRPr lang="en-GB" dirty="0">
              <a:solidFill>
                <a:srgbClr val="FF0000"/>
              </a:solidFill>
            </a:endParaRPr>
          </a:p>
        </p:txBody>
      </p:sp>
      <p:sp>
        <p:nvSpPr>
          <p:cNvPr id="3" name="Content Placeholder 2"/>
          <p:cNvSpPr>
            <a:spLocks noGrp="1"/>
          </p:cNvSpPr>
          <p:nvPr>
            <p:ph idx="1"/>
          </p:nvPr>
        </p:nvSpPr>
        <p:spPr>
          <a:xfrm>
            <a:off x="838201" y="1825625"/>
            <a:ext cx="4373880" cy="3634649"/>
          </a:xfrm>
        </p:spPr>
        <p:txBody>
          <a:bodyPr>
            <a:noAutofit/>
          </a:bodyPr>
          <a:lstStyle/>
          <a:p>
            <a:r>
              <a:rPr lang="en-GB" sz="2000" b="1" dirty="0"/>
              <a:t>Class A: </a:t>
            </a:r>
            <a:r>
              <a:rPr lang="en-GB" sz="2000" dirty="0"/>
              <a:t>Burning solids like wood,</a:t>
            </a:r>
          </a:p>
          <a:p>
            <a:r>
              <a:rPr lang="en-GB" sz="2000" dirty="0"/>
              <a:t>paper and plastic.</a:t>
            </a:r>
          </a:p>
          <a:p>
            <a:r>
              <a:rPr lang="en-GB" sz="2000" dirty="0"/>
              <a:t>Extinguisher types: water,</a:t>
            </a:r>
          </a:p>
          <a:p>
            <a:r>
              <a:rPr lang="en-GB" sz="2000" dirty="0"/>
              <a:t>foam, dry powder and wet</a:t>
            </a:r>
          </a:p>
          <a:p>
            <a:r>
              <a:rPr lang="en-GB" sz="2000" dirty="0"/>
              <a:t>chemical units.</a:t>
            </a:r>
          </a:p>
          <a:p>
            <a:r>
              <a:rPr lang="en-GB" sz="2000" b="1" dirty="0" smtClean="0"/>
              <a:t>Class B: </a:t>
            </a:r>
            <a:r>
              <a:rPr lang="en-GB" sz="2000" dirty="0" smtClean="0"/>
              <a:t>Burning liquids,</a:t>
            </a:r>
          </a:p>
          <a:p>
            <a:r>
              <a:rPr lang="en-GB" sz="2000" dirty="0" smtClean="0"/>
              <a:t>such as paraffin, petrol, oil.</a:t>
            </a:r>
          </a:p>
          <a:p>
            <a:r>
              <a:rPr lang="en-GB" sz="2000" dirty="0" smtClean="0"/>
              <a:t>Extinguisher types: foam,</a:t>
            </a:r>
          </a:p>
          <a:p>
            <a:r>
              <a:rPr lang="en-GB" sz="2000" dirty="0" smtClean="0"/>
              <a:t>dry powder, CO2 gas.</a:t>
            </a:r>
          </a:p>
        </p:txBody>
      </p:sp>
      <p:sp>
        <p:nvSpPr>
          <p:cNvPr id="4" name="Rectangle 3"/>
          <p:cNvSpPr/>
          <p:nvPr/>
        </p:nvSpPr>
        <p:spPr>
          <a:xfrm>
            <a:off x="6096001" y="1859340"/>
            <a:ext cx="5869576" cy="5355312"/>
          </a:xfrm>
          <a:prstGeom prst="rect">
            <a:avLst/>
          </a:prstGeom>
        </p:spPr>
        <p:txBody>
          <a:bodyPr wrap="square">
            <a:spAutoFit/>
          </a:bodyPr>
          <a:lstStyle/>
          <a:p>
            <a:r>
              <a:rPr lang="en-GB" b="1" dirty="0"/>
              <a:t>Class C:</a:t>
            </a:r>
          </a:p>
          <a:p>
            <a:r>
              <a:rPr lang="en-GB" dirty="0"/>
              <a:t>Burning gases, such</a:t>
            </a:r>
          </a:p>
          <a:p>
            <a:r>
              <a:rPr lang="en-GB" dirty="0"/>
              <a:t>as propane, butane,</a:t>
            </a:r>
          </a:p>
          <a:p>
            <a:r>
              <a:rPr lang="en-GB" dirty="0"/>
              <a:t>methane.</a:t>
            </a:r>
          </a:p>
          <a:p>
            <a:r>
              <a:rPr lang="en-GB" dirty="0"/>
              <a:t>Extinguisher type: dry</a:t>
            </a:r>
          </a:p>
          <a:p>
            <a:r>
              <a:rPr lang="en-GB" dirty="0"/>
              <a:t>powder</a:t>
            </a:r>
            <a:r>
              <a:rPr lang="en-GB" dirty="0" smtClean="0"/>
              <a:t>.</a:t>
            </a:r>
            <a:endParaRPr lang="en-GB" b="1" dirty="0" smtClean="0"/>
          </a:p>
          <a:p>
            <a:r>
              <a:rPr lang="en-GB" b="1" dirty="0" smtClean="0"/>
              <a:t>Class </a:t>
            </a:r>
            <a:r>
              <a:rPr lang="en-GB" b="1" dirty="0"/>
              <a:t>D: </a:t>
            </a:r>
            <a:r>
              <a:rPr lang="en-GB" dirty="0"/>
              <a:t>Burning metals, such as aluminium,</a:t>
            </a:r>
          </a:p>
          <a:p>
            <a:r>
              <a:rPr lang="en-GB" dirty="0"/>
              <a:t>magnesium, titanium etc.</a:t>
            </a:r>
          </a:p>
          <a:p>
            <a:r>
              <a:rPr lang="en-GB" dirty="0"/>
              <a:t>Extinguisher type: M28/L2 dry powder.</a:t>
            </a:r>
          </a:p>
          <a:p>
            <a:r>
              <a:rPr lang="en-GB" b="1" dirty="0"/>
              <a:t>Class E: </a:t>
            </a:r>
            <a:r>
              <a:rPr lang="en-GB" dirty="0"/>
              <a:t>Fires involving electrical equipment.</a:t>
            </a:r>
          </a:p>
          <a:p>
            <a:r>
              <a:rPr lang="en-GB" dirty="0"/>
              <a:t>Extinguisher type: dry powder (but these may</a:t>
            </a:r>
          </a:p>
          <a:p>
            <a:r>
              <a:rPr lang="en-GB" dirty="0"/>
              <a:t>leave a residue damaging </a:t>
            </a:r>
            <a:r>
              <a:rPr lang="en-GB" dirty="0" err="1" smtClean="0"/>
              <a:t>electrical,Clean</a:t>
            </a:r>
            <a:r>
              <a:rPr lang="en-GB" dirty="0" smtClean="0"/>
              <a:t> Gas systems such as Inergen system work best as they leave no residue and damage to servers and electrical boards.</a:t>
            </a:r>
            <a:endParaRPr lang="en-GB" dirty="0"/>
          </a:p>
          <a:p>
            <a:r>
              <a:rPr lang="en-GB" dirty="0" smtClean="0"/>
              <a:t>equipment), CO2 gas.</a:t>
            </a:r>
          </a:p>
          <a:p>
            <a:r>
              <a:rPr lang="en-GB" b="1" dirty="0" smtClean="0"/>
              <a:t>Class F/K: </a:t>
            </a:r>
            <a:r>
              <a:rPr lang="en-GB" dirty="0" smtClean="0"/>
              <a:t>Burning cooking</a:t>
            </a:r>
          </a:p>
          <a:p>
            <a:r>
              <a:rPr lang="en-GB" dirty="0" smtClean="0"/>
              <a:t>oil or fats (kitchen fires)</a:t>
            </a:r>
          </a:p>
          <a:p>
            <a:r>
              <a:rPr lang="en-GB" dirty="0" smtClean="0"/>
              <a:t>Extinguisher type: wet</a:t>
            </a:r>
          </a:p>
          <a:p>
            <a:r>
              <a:rPr lang="en-GB" dirty="0" smtClean="0"/>
              <a:t>chemical.</a:t>
            </a:r>
            <a:endParaRPr lang="en-GB" dirty="0"/>
          </a:p>
        </p:txBody>
      </p:sp>
    </p:spTree>
    <p:extLst>
      <p:ext uri="{BB962C8B-B14F-4D97-AF65-F5344CB8AC3E}">
        <p14:creationId xmlns:p14="http://schemas.microsoft.com/office/powerpoint/2010/main" val="3550570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Parts of a Fire Extinguisher</a:t>
            </a:r>
            <a:endParaRPr lang="en-GB" dirty="0">
              <a:solidFill>
                <a:srgbClr val="FF0000"/>
              </a:solidFill>
            </a:endParaRPr>
          </a:p>
        </p:txBody>
      </p:sp>
      <p:sp>
        <p:nvSpPr>
          <p:cNvPr id="3" name="Content Placeholder 2"/>
          <p:cNvSpPr>
            <a:spLocks noGrp="1"/>
          </p:cNvSpPr>
          <p:nvPr>
            <p:ph idx="1"/>
          </p:nvPr>
        </p:nvSpPr>
        <p:spPr>
          <a:xfrm>
            <a:off x="838200" y="1825625"/>
            <a:ext cx="5257800" cy="4351338"/>
          </a:xfrm>
        </p:spPr>
        <p:txBody>
          <a:bodyPr>
            <a:normAutofit fontScale="92500"/>
          </a:bodyPr>
          <a:lstStyle/>
          <a:p>
            <a:endParaRPr lang="en-GB" dirty="0"/>
          </a:p>
          <a:p>
            <a:r>
              <a:rPr lang="en-GB" dirty="0" smtClean="0"/>
              <a:t> </a:t>
            </a:r>
            <a:r>
              <a:rPr lang="en-GB" dirty="0"/>
              <a:t>Portable fire extinguishers are invaluable for putting out small fires. A well prepared home or workplace will have at least two portable fire extinguishers of the appropriate type for the location. </a:t>
            </a:r>
          </a:p>
          <a:p>
            <a:r>
              <a:rPr lang="en-GB" dirty="0" smtClean="0"/>
              <a:t> </a:t>
            </a:r>
            <a:r>
              <a:rPr lang="en-GB" dirty="0"/>
              <a:t>The type of fuel that is burning will determine which </a:t>
            </a:r>
            <a:r>
              <a:rPr lang="en-GB" dirty="0" smtClean="0"/>
              <a:t>resources to </a:t>
            </a:r>
            <a:r>
              <a:rPr lang="en-GB" dirty="0"/>
              <a:t>select to fight a fire. </a:t>
            </a:r>
            <a:r>
              <a:rPr lang="en-GB" dirty="0" smtClean="0"/>
              <a:t>Most </a:t>
            </a:r>
            <a:r>
              <a:rPr lang="en-GB" dirty="0"/>
              <a:t>household fires are: </a:t>
            </a:r>
            <a:r>
              <a:rPr lang="en-GB" dirty="0" smtClean="0"/>
              <a:t>A;B;C;D and K</a:t>
            </a:r>
            <a:endParaRPr lang="en-GB" dirty="0"/>
          </a:p>
          <a:p>
            <a:endParaRPr lang="en-GB" dirty="0"/>
          </a:p>
          <a:p>
            <a:endParaRPr lang="en-GB" dirty="0"/>
          </a:p>
        </p:txBody>
      </p:sp>
      <p:pic>
        <p:nvPicPr>
          <p:cNvPr id="4" name="Picture 3"/>
          <p:cNvPicPr>
            <a:picLocks noChangeAspect="1"/>
          </p:cNvPicPr>
          <p:nvPr/>
        </p:nvPicPr>
        <p:blipFill>
          <a:blip r:embed="rId2"/>
          <a:stretch>
            <a:fillRect/>
          </a:stretch>
        </p:blipFill>
        <p:spPr>
          <a:xfrm>
            <a:off x="6096000" y="1825625"/>
            <a:ext cx="3843725" cy="3576235"/>
          </a:xfrm>
          <a:prstGeom prst="rect">
            <a:avLst/>
          </a:prstGeom>
        </p:spPr>
      </p:pic>
    </p:spTree>
    <p:extLst>
      <p:ext uri="{BB962C8B-B14F-4D97-AF65-F5344CB8AC3E}">
        <p14:creationId xmlns:p14="http://schemas.microsoft.com/office/powerpoint/2010/main" val="4097125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Deciding to Use a Fire Extinguisher:</a:t>
            </a:r>
            <a:endParaRPr lang="en-GB" dirty="0">
              <a:solidFill>
                <a:srgbClr val="FF0000"/>
              </a:solidFill>
            </a:endParaRPr>
          </a:p>
        </p:txBody>
      </p:sp>
      <p:sp>
        <p:nvSpPr>
          <p:cNvPr id="3" name="Content Placeholder 2"/>
          <p:cNvSpPr>
            <a:spLocks noGrp="1"/>
          </p:cNvSpPr>
          <p:nvPr>
            <p:ph idx="1"/>
          </p:nvPr>
        </p:nvSpPr>
        <p:spPr/>
        <p:txBody>
          <a:bodyPr>
            <a:normAutofit/>
          </a:bodyPr>
          <a:lstStyle/>
          <a:p>
            <a:r>
              <a:rPr lang="en-GB" dirty="0" smtClean="0"/>
              <a:t>Before </a:t>
            </a:r>
            <a:r>
              <a:rPr lang="en-GB" dirty="0"/>
              <a:t>attempting to put out a fire with a portable fire extinguisher, you must quickly answer the following questions</a:t>
            </a:r>
            <a:r>
              <a:rPr lang="en-GB" dirty="0" smtClean="0"/>
              <a:t>:</a:t>
            </a:r>
          </a:p>
          <a:p>
            <a:r>
              <a:rPr lang="en-GB" dirty="0" smtClean="0"/>
              <a:t>Has the Building occupants been Notified? </a:t>
            </a:r>
            <a:endParaRPr lang="en-GB" dirty="0"/>
          </a:p>
          <a:p>
            <a:r>
              <a:rPr lang="en-GB" dirty="0" smtClean="0"/>
              <a:t> </a:t>
            </a:r>
            <a:r>
              <a:rPr lang="en-GB" dirty="0"/>
              <a:t>Has someone called the fire department? </a:t>
            </a:r>
          </a:p>
          <a:p>
            <a:r>
              <a:rPr lang="en-GB" dirty="0" smtClean="0"/>
              <a:t> </a:t>
            </a:r>
            <a:r>
              <a:rPr lang="en-GB" dirty="0"/>
              <a:t>Are </a:t>
            </a:r>
            <a:r>
              <a:rPr lang="en-GB" dirty="0" smtClean="0"/>
              <a:t>the </a:t>
            </a:r>
            <a:r>
              <a:rPr lang="en-GB" dirty="0"/>
              <a:t>exit </a:t>
            </a:r>
            <a:r>
              <a:rPr lang="en-GB" dirty="0" smtClean="0"/>
              <a:t>routes Clear and Safely Accessible? </a:t>
            </a:r>
            <a:endParaRPr lang="en-GB" dirty="0"/>
          </a:p>
          <a:p>
            <a:r>
              <a:rPr lang="en-GB" dirty="0" smtClean="0"/>
              <a:t> </a:t>
            </a:r>
            <a:r>
              <a:rPr lang="en-GB" dirty="0"/>
              <a:t>Do I have the right type of extinguisher for the type of fire? </a:t>
            </a:r>
          </a:p>
          <a:p>
            <a:r>
              <a:rPr lang="en-GB" dirty="0" smtClean="0"/>
              <a:t>Is </a:t>
            </a:r>
            <a:r>
              <a:rPr lang="en-GB" dirty="0"/>
              <a:t>the extinguisher large enough for the fire? </a:t>
            </a:r>
          </a:p>
          <a:p>
            <a:r>
              <a:rPr lang="en-GB" dirty="0" smtClean="0"/>
              <a:t> </a:t>
            </a:r>
            <a:r>
              <a:rPr lang="en-GB" dirty="0"/>
              <a:t>Is the fire small and </a:t>
            </a:r>
            <a:r>
              <a:rPr lang="en-GB" dirty="0" smtClean="0"/>
              <a:t>containable? </a:t>
            </a:r>
            <a:endParaRPr lang="en-GB" dirty="0"/>
          </a:p>
          <a:p>
            <a:pPr marL="0" indent="0">
              <a:buNone/>
            </a:pPr>
            <a:endParaRPr lang="en-GB" dirty="0"/>
          </a:p>
        </p:txBody>
      </p:sp>
    </p:spTree>
    <p:extLst>
      <p:ext uri="{BB962C8B-B14F-4D97-AF65-F5344CB8AC3E}">
        <p14:creationId xmlns:p14="http://schemas.microsoft.com/office/powerpoint/2010/main" val="2460100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your Answer to the above is </a:t>
            </a:r>
            <a:r>
              <a:rPr lang="en-GB" dirty="0" smtClean="0">
                <a:solidFill>
                  <a:srgbClr val="FF0000"/>
                </a:solidFill>
              </a:rPr>
              <a:t>NO</a:t>
            </a:r>
            <a:r>
              <a:rPr lang="en-GB" dirty="0" smtClean="0"/>
              <a:t>, Then;</a:t>
            </a:r>
            <a:endParaRPr lang="en-GB" dirty="0"/>
          </a:p>
        </p:txBody>
      </p:sp>
      <p:sp>
        <p:nvSpPr>
          <p:cNvPr id="3" name="Content Placeholder 2"/>
          <p:cNvSpPr>
            <a:spLocks noGrp="1"/>
          </p:cNvSpPr>
          <p:nvPr>
            <p:ph idx="1"/>
          </p:nvPr>
        </p:nvSpPr>
        <p:spPr/>
        <p:txBody>
          <a:bodyPr/>
          <a:lstStyle/>
          <a:p>
            <a:endParaRPr lang="en-GB" dirty="0"/>
          </a:p>
          <a:p>
            <a:r>
              <a:rPr lang="en-GB" dirty="0" smtClean="0"/>
              <a:t> </a:t>
            </a:r>
            <a:r>
              <a:rPr lang="en-GB" dirty="0"/>
              <a:t>Leave the building immediately. </a:t>
            </a:r>
          </a:p>
          <a:p>
            <a:r>
              <a:rPr lang="en-GB" dirty="0" smtClean="0"/>
              <a:t> </a:t>
            </a:r>
            <a:r>
              <a:rPr lang="en-GB" dirty="0"/>
              <a:t>Shut all doors as you leave to slow the spread of the fire. </a:t>
            </a:r>
          </a:p>
          <a:p>
            <a:r>
              <a:rPr lang="en-GB" dirty="0" smtClean="0"/>
              <a:t>As </a:t>
            </a:r>
            <a:r>
              <a:rPr lang="en-GB" dirty="0"/>
              <a:t>soon as you get out of the building, call 911. </a:t>
            </a:r>
          </a:p>
          <a:p>
            <a:endParaRPr lang="en-GB" dirty="0"/>
          </a:p>
        </p:txBody>
      </p:sp>
    </p:spTree>
    <p:extLst>
      <p:ext uri="{BB962C8B-B14F-4D97-AF65-F5344CB8AC3E}">
        <p14:creationId xmlns:p14="http://schemas.microsoft.com/office/powerpoint/2010/main" val="1543019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your Answer to the above is </a:t>
            </a:r>
            <a:r>
              <a:rPr lang="en-GB" dirty="0" smtClean="0">
                <a:solidFill>
                  <a:srgbClr val="00B050"/>
                </a:solidFill>
              </a:rPr>
              <a:t>YES</a:t>
            </a:r>
            <a:r>
              <a:rPr lang="en-GB" dirty="0" smtClean="0"/>
              <a:t>, Then;</a:t>
            </a:r>
            <a:endParaRPr lang="en-GB" dirty="0"/>
          </a:p>
        </p:txBody>
      </p:sp>
      <p:sp>
        <p:nvSpPr>
          <p:cNvPr id="3" name="Content Placeholder 2"/>
          <p:cNvSpPr>
            <a:spLocks noGrp="1"/>
          </p:cNvSpPr>
          <p:nvPr>
            <p:ph idx="1"/>
          </p:nvPr>
        </p:nvSpPr>
        <p:spPr>
          <a:xfrm>
            <a:off x="2743200" y="1825625"/>
            <a:ext cx="8610600" cy="4351338"/>
          </a:xfrm>
        </p:spPr>
        <p:txBody>
          <a:bodyPr>
            <a:normAutofit fontScale="92500" lnSpcReduction="20000"/>
          </a:bodyPr>
          <a:lstStyle/>
          <a:p>
            <a:r>
              <a:rPr lang="en-GB" dirty="0"/>
              <a:t>To use a fire extinguisher, remember </a:t>
            </a:r>
            <a:r>
              <a:rPr lang="en-GB" dirty="0" smtClean="0">
                <a:solidFill>
                  <a:srgbClr val="FF0000"/>
                </a:solidFill>
              </a:rPr>
              <a:t>“</a:t>
            </a:r>
            <a:r>
              <a:rPr lang="en-GB" b="1" dirty="0" smtClean="0">
                <a:solidFill>
                  <a:srgbClr val="FF0000"/>
                </a:solidFill>
              </a:rPr>
              <a:t>PASS</a:t>
            </a:r>
            <a:r>
              <a:rPr lang="en-GB" dirty="0" smtClean="0">
                <a:solidFill>
                  <a:srgbClr val="FF0000"/>
                </a:solidFill>
              </a:rPr>
              <a:t>”: </a:t>
            </a:r>
          </a:p>
          <a:p>
            <a:r>
              <a:rPr lang="en-GB" b="1" dirty="0" smtClean="0">
                <a:solidFill>
                  <a:srgbClr val="FF0000"/>
                </a:solidFill>
              </a:rPr>
              <a:t>P </a:t>
            </a:r>
            <a:r>
              <a:rPr lang="en-GB" dirty="0"/>
              <a:t>	</a:t>
            </a:r>
            <a:r>
              <a:rPr lang="en-GB" b="1" dirty="0"/>
              <a:t>PULL. </a:t>
            </a:r>
            <a:r>
              <a:rPr lang="en-GB" dirty="0"/>
              <a:t>Pull the pin. This will also break the tamper seal. 	</a:t>
            </a:r>
          </a:p>
          <a:p>
            <a:r>
              <a:rPr lang="en-GB" b="1" dirty="0">
                <a:solidFill>
                  <a:srgbClr val="FF0000"/>
                </a:solidFill>
              </a:rPr>
              <a:t>A </a:t>
            </a:r>
            <a:r>
              <a:rPr lang="en-GB" dirty="0"/>
              <a:t>	</a:t>
            </a:r>
            <a:r>
              <a:rPr lang="en-GB" b="1" dirty="0"/>
              <a:t>AIM. </a:t>
            </a:r>
            <a:r>
              <a:rPr lang="en-GB" dirty="0"/>
              <a:t>Aim low, pointing the extinguisher nozzle (or its horn or hose) at the base of the fire. Stand approximately 8 feet away. Note: Do not touch the plastic discharge horn; it may get very cold and may damage skin. 	</a:t>
            </a:r>
          </a:p>
          <a:p>
            <a:r>
              <a:rPr lang="en-GB" b="1" dirty="0">
                <a:solidFill>
                  <a:srgbClr val="FF0000"/>
                </a:solidFill>
              </a:rPr>
              <a:t>S</a:t>
            </a:r>
            <a:r>
              <a:rPr lang="en-GB" b="1" dirty="0"/>
              <a:t> </a:t>
            </a:r>
            <a:r>
              <a:rPr lang="en-GB" dirty="0"/>
              <a:t>	</a:t>
            </a:r>
            <a:r>
              <a:rPr lang="en-GB" b="1" dirty="0"/>
              <a:t>SQUEEZE. </a:t>
            </a:r>
            <a:r>
              <a:rPr lang="en-GB" dirty="0"/>
              <a:t>Squeeze the handle to release the extinguishing agent. 	</a:t>
            </a:r>
          </a:p>
          <a:p>
            <a:r>
              <a:rPr lang="en-GB" b="1" dirty="0">
                <a:solidFill>
                  <a:srgbClr val="FF0000"/>
                </a:solidFill>
              </a:rPr>
              <a:t>S</a:t>
            </a:r>
            <a:r>
              <a:rPr lang="en-GB" b="1" dirty="0"/>
              <a:t> </a:t>
            </a:r>
            <a:r>
              <a:rPr lang="en-GB" dirty="0"/>
              <a:t>	</a:t>
            </a:r>
            <a:r>
              <a:rPr lang="en-GB" b="1" dirty="0"/>
              <a:t>SWEEP. </a:t>
            </a:r>
            <a:r>
              <a:rPr lang="en-GB" dirty="0"/>
              <a:t>Sweep from side to side at the base of the fire until it appears to be out. Watch the area. If the fire re-ignites, repeat steps 2 through 4.	</a:t>
            </a:r>
          </a:p>
          <a:p>
            <a:endParaRPr lang="en-GB" dirty="0"/>
          </a:p>
        </p:txBody>
      </p:sp>
      <p:pic>
        <p:nvPicPr>
          <p:cNvPr id="4" name="Picture 3"/>
          <p:cNvPicPr>
            <a:picLocks noChangeAspect="1"/>
          </p:cNvPicPr>
          <p:nvPr/>
        </p:nvPicPr>
        <p:blipFill>
          <a:blip r:embed="rId2"/>
          <a:stretch>
            <a:fillRect/>
          </a:stretch>
        </p:blipFill>
        <p:spPr>
          <a:xfrm>
            <a:off x="1437115" y="1825625"/>
            <a:ext cx="1009792" cy="956906"/>
          </a:xfrm>
          <a:prstGeom prst="rect">
            <a:avLst/>
          </a:prstGeom>
        </p:spPr>
      </p:pic>
      <p:pic>
        <p:nvPicPr>
          <p:cNvPr id="5" name="Picture 4"/>
          <p:cNvPicPr>
            <a:picLocks noChangeAspect="1"/>
          </p:cNvPicPr>
          <p:nvPr/>
        </p:nvPicPr>
        <p:blipFill>
          <a:blip r:embed="rId3"/>
          <a:stretch>
            <a:fillRect/>
          </a:stretch>
        </p:blipFill>
        <p:spPr>
          <a:xfrm>
            <a:off x="1404541" y="2782531"/>
            <a:ext cx="1042366" cy="956906"/>
          </a:xfrm>
          <a:prstGeom prst="rect">
            <a:avLst/>
          </a:prstGeom>
        </p:spPr>
      </p:pic>
      <p:pic>
        <p:nvPicPr>
          <p:cNvPr id="6" name="Picture 5"/>
          <p:cNvPicPr>
            <a:picLocks noChangeAspect="1"/>
          </p:cNvPicPr>
          <p:nvPr/>
        </p:nvPicPr>
        <p:blipFill>
          <a:blip r:embed="rId4"/>
          <a:stretch>
            <a:fillRect/>
          </a:stretch>
        </p:blipFill>
        <p:spPr>
          <a:xfrm>
            <a:off x="1360998" y="3874374"/>
            <a:ext cx="1042366" cy="835266"/>
          </a:xfrm>
          <a:prstGeom prst="rect">
            <a:avLst/>
          </a:prstGeom>
        </p:spPr>
      </p:pic>
      <p:pic>
        <p:nvPicPr>
          <p:cNvPr id="7" name="Picture 6"/>
          <p:cNvPicPr>
            <a:picLocks noChangeAspect="1"/>
          </p:cNvPicPr>
          <p:nvPr/>
        </p:nvPicPr>
        <p:blipFill>
          <a:blip r:embed="rId5"/>
          <a:stretch>
            <a:fillRect/>
          </a:stretch>
        </p:blipFill>
        <p:spPr>
          <a:xfrm>
            <a:off x="1437115" y="4844577"/>
            <a:ext cx="1074940" cy="924469"/>
          </a:xfrm>
          <a:prstGeom prst="rect">
            <a:avLst/>
          </a:prstGeom>
        </p:spPr>
      </p:pic>
    </p:spTree>
    <p:extLst>
      <p:ext uri="{BB962C8B-B14F-4D97-AF65-F5344CB8AC3E}">
        <p14:creationId xmlns:p14="http://schemas.microsoft.com/office/powerpoint/2010/main" val="1135092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1228</Words>
  <Application>Microsoft Office PowerPoint</Application>
  <PresentationFormat>Widescreen</PresentationFormat>
  <Paragraphs>106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Objectives of this Presentation</vt:lpstr>
      <vt:lpstr>Elements Necessary for a Fire to exist.</vt:lpstr>
      <vt:lpstr>The Fire Triangle  </vt:lpstr>
      <vt:lpstr>Classes of Fire</vt:lpstr>
      <vt:lpstr>Classes of Fire</vt:lpstr>
      <vt:lpstr>Parts of a Fire Extinguisher</vt:lpstr>
      <vt:lpstr>Deciding to Use a Fire Extinguisher:</vt:lpstr>
      <vt:lpstr>If your Answer to the above is NO, Then;</vt:lpstr>
      <vt:lpstr>If your Answer to the above is YES, Then;</vt:lpstr>
      <vt:lpstr>When using a fire extinguisher:  </vt:lpstr>
      <vt:lpstr>Fire Safety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this Presentation</dc:title>
  <dc:creator>Windows User</dc:creator>
  <cp:lastModifiedBy>Windows User</cp:lastModifiedBy>
  <cp:revision>12</cp:revision>
  <dcterms:created xsi:type="dcterms:W3CDTF">2019-05-09T02:54:33Z</dcterms:created>
  <dcterms:modified xsi:type="dcterms:W3CDTF">2022-02-05T15:22:56Z</dcterms:modified>
</cp:coreProperties>
</file>